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92" r:id="rId2"/>
    <p:sldId id="267" r:id="rId3"/>
    <p:sldId id="299" r:id="rId4"/>
    <p:sldId id="269" r:id="rId5"/>
    <p:sldId id="300" r:id="rId6"/>
    <p:sldId id="291" r:id="rId7"/>
    <p:sldId id="260" r:id="rId8"/>
    <p:sldId id="304" r:id="rId9"/>
    <p:sldId id="303" r:id="rId10"/>
    <p:sldId id="307" r:id="rId11"/>
    <p:sldId id="302" r:id="rId12"/>
    <p:sldId id="301" r:id="rId13"/>
    <p:sldId id="294" r:id="rId14"/>
    <p:sldId id="305" r:id="rId15"/>
    <p:sldId id="306" r:id="rId16"/>
    <p:sldId id="263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14/12/2018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nsani01/Tutorial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0A6C5-4EBF-4D94-80DA-31E4DC280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/>
          <a:stretch/>
        </p:blipFill>
        <p:spPr>
          <a:xfrm>
            <a:off x="1001613" y="3856382"/>
            <a:ext cx="10188773" cy="300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8736A-42EF-4F55-8CB3-92F27024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58" y="451134"/>
            <a:ext cx="4750428" cy="2550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423757-0C4F-4274-A61C-9591C423E8F1}"/>
              </a:ext>
            </a:extLst>
          </p:cNvPr>
          <p:cNvSpPr txBox="1"/>
          <p:nvPr/>
        </p:nvSpPr>
        <p:spPr>
          <a:xfrm>
            <a:off x="1775430" y="494541"/>
            <a:ext cx="300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Nuevo Bloque</a:t>
            </a:r>
          </a:p>
        </p:txBody>
      </p:sp>
      <p:pic>
        <p:nvPicPr>
          <p:cNvPr id="9" name="Imagen 6">
            <a:extLst>
              <a:ext uri="{FF2B5EF4-FFF2-40B4-BE49-F238E27FC236}">
                <a16:creationId xmlns:a16="http://schemas.microsoft.com/office/drawing/2014/main" id="{94EFA427-E89C-41AA-A23C-38A0098FE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13" y="238285"/>
            <a:ext cx="1219709" cy="8835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CD5087-D984-4C90-A3A2-DC764D230AC4}"/>
              </a:ext>
            </a:extLst>
          </p:cNvPr>
          <p:cNvCxnSpPr/>
          <p:nvPr/>
        </p:nvCxnSpPr>
        <p:spPr>
          <a:xfrm flipV="1">
            <a:off x="9134669" y="956206"/>
            <a:ext cx="877078" cy="6953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02ED49-BD04-4031-9D5F-E7EB1BDCD145}"/>
              </a:ext>
            </a:extLst>
          </p:cNvPr>
          <p:cNvSpPr txBox="1"/>
          <p:nvPr/>
        </p:nvSpPr>
        <p:spPr>
          <a:xfrm>
            <a:off x="8470797" y="1617234"/>
            <a:ext cx="120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Tiempo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C52FD4-A80A-4FF0-ACDE-348CF87F0172}"/>
              </a:ext>
            </a:extLst>
          </p:cNvPr>
          <p:cNvCxnSpPr/>
          <p:nvPr/>
        </p:nvCxnSpPr>
        <p:spPr>
          <a:xfrm flipV="1">
            <a:off x="7889297" y="981567"/>
            <a:ext cx="877078" cy="6953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F91D46-63F8-49DA-8A14-3BF0386FA3D0}"/>
              </a:ext>
            </a:extLst>
          </p:cNvPr>
          <p:cNvSpPr txBox="1"/>
          <p:nvPr/>
        </p:nvSpPr>
        <p:spPr>
          <a:xfrm>
            <a:off x="7111556" y="1658121"/>
            <a:ext cx="120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Nota</a:t>
            </a:r>
          </a:p>
          <a:p>
            <a:pPr algn="ctr"/>
            <a:r>
              <a:rPr lang="es-ES" sz="2400" b="1" dirty="0">
                <a:solidFill>
                  <a:schemeClr val="accent6"/>
                </a:solidFill>
              </a:rPr>
              <a:t>Musical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A7F6E-E8C1-4CCE-96A1-432732316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03" b="43768"/>
          <a:stretch/>
        </p:blipFill>
        <p:spPr>
          <a:xfrm>
            <a:off x="1001613" y="0"/>
            <a:ext cx="5379309" cy="38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35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E8D379-32EB-47D8-B308-302D2AA41E35}"/>
              </a:ext>
            </a:extLst>
          </p:cNvPr>
          <p:cNvSpPr txBox="1"/>
          <p:nvPr/>
        </p:nvSpPr>
        <p:spPr>
          <a:xfrm>
            <a:off x="1721767" y="257644"/>
            <a:ext cx="492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Ahora crearemos el tono: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9FA3845E-12DA-42D0-99C2-8156195F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7" y="2964775"/>
            <a:ext cx="1281663" cy="92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E40C4-2E4C-4A86-B7DF-3CE5216A2150}"/>
              </a:ext>
            </a:extLst>
          </p:cNvPr>
          <p:cNvSpPr txBox="1"/>
          <p:nvPr/>
        </p:nvSpPr>
        <p:spPr>
          <a:xfrm>
            <a:off x="6746712" y="273017"/>
            <a:ext cx="2735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Noche de Paz</a:t>
            </a:r>
          </a:p>
        </p:txBody>
      </p:sp>
      <p:pic>
        <p:nvPicPr>
          <p:cNvPr id="6" name="Imagen 6">
            <a:hlinkClick r:id="rId3"/>
            <a:extLst>
              <a:ext uri="{FF2B5EF4-FFF2-40B4-BE49-F238E27FC236}">
                <a16:creationId xmlns:a16="http://schemas.microsoft.com/office/drawing/2014/main" id="{F0A6D891-1727-4F9C-8B6F-E24C5DA2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6E12B-EB5D-4143-9E23-C9CB68E2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593" y="-1"/>
            <a:ext cx="5051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6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578 -0.4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9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C1955E3C-B495-4955-83BD-578854901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5BC8C-023F-49D8-A66F-CECB7CF7F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5" r="3433"/>
          <a:stretch/>
        </p:blipFill>
        <p:spPr>
          <a:xfrm>
            <a:off x="358579" y="721268"/>
            <a:ext cx="3273539" cy="5706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8A79B-15C8-41AC-B7E5-C905442A13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4"/>
          <a:stretch/>
        </p:blipFill>
        <p:spPr>
          <a:xfrm>
            <a:off x="5585440" y="1029178"/>
            <a:ext cx="3273539" cy="54966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80FEAE-7A71-4113-AA4B-0B760C45D7E1}"/>
              </a:ext>
            </a:extLst>
          </p:cNvPr>
          <p:cNvSpPr txBox="1"/>
          <p:nvPr/>
        </p:nvSpPr>
        <p:spPr>
          <a:xfrm>
            <a:off x="1129004" y="354563"/>
            <a:ext cx="93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C00000"/>
                </a:solidFill>
              </a:rPr>
              <a:t>Parte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E4CE7-79F6-482A-B281-694C5EB37AEA}"/>
              </a:ext>
            </a:extLst>
          </p:cNvPr>
          <p:cNvSpPr txBox="1"/>
          <p:nvPr/>
        </p:nvSpPr>
        <p:spPr>
          <a:xfrm>
            <a:off x="6754035" y="354563"/>
            <a:ext cx="93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C00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75479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8DAF20-E551-449F-BC4A-AF1CB024F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4"/>
          <a:stretch/>
        </p:blipFill>
        <p:spPr>
          <a:xfrm>
            <a:off x="382555" y="1782147"/>
            <a:ext cx="11208690" cy="4496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E8D379-32EB-47D8-B308-302D2AA41E35}"/>
              </a:ext>
            </a:extLst>
          </p:cNvPr>
          <p:cNvSpPr txBox="1"/>
          <p:nvPr/>
        </p:nvSpPr>
        <p:spPr>
          <a:xfrm>
            <a:off x="1721767" y="257644"/>
            <a:ext cx="492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Ahora crearemos el tono: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9FA3845E-12DA-42D0-99C2-8156195F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67" y="2964775"/>
            <a:ext cx="1281663" cy="928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E40C4-2E4C-4A86-B7DF-3CE5216A2150}"/>
              </a:ext>
            </a:extLst>
          </p:cNvPr>
          <p:cNvSpPr txBox="1"/>
          <p:nvPr/>
        </p:nvSpPr>
        <p:spPr>
          <a:xfrm>
            <a:off x="6746712" y="273017"/>
            <a:ext cx="2735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Navidad</a:t>
            </a:r>
          </a:p>
        </p:txBody>
      </p:sp>
      <p:pic>
        <p:nvPicPr>
          <p:cNvPr id="6" name="Imagen 6">
            <a:hlinkClick r:id="rId4"/>
            <a:extLst>
              <a:ext uri="{FF2B5EF4-FFF2-40B4-BE49-F238E27FC236}">
                <a16:creationId xmlns:a16="http://schemas.microsoft.com/office/drawing/2014/main" id="{F0A6D891-1727-4F9C-8B6F-E24C5DA2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578 -0.4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9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C1955E3C-B495-4955-83BD-578854901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9CF66-24FB-461E-976C-EB450E0F2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25" y="0"/>
            <a:ext cx="282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91404" y="2713983"/>
            <a:ext cx="738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Hoy crearemos tonos con la ayuda de un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BUZZER o ZUMBADOR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726813"/>
            <a:ext cx="1281663" cy="92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CBBE40-616A-4C6D-963E-95A83E7ABEE8}"/>
              </a:ext>
            </a:extLst>
          </p:cNvPr>
          <p:cNvSpPr txBox="1"/>
          <p:nvPr/>
        </p:nvSpPr>
        <p:spPr>
          <a:xfrm>
            <a:off x="3891404" y="3843845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¿Conoces que es un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Buzzer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22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7865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719A62-B1D3-4776-A40A-B70A35508D39}"/>
              </a:ext>
            </a:extLst>
          </p:cNvPr>
          <p:cNvSpPr txBox="1">
            <a:spLocks/>
          </p:cNvSpPr>
          <p:nvPr/>
        </p:nvSpPr>
        <p:spPr>
          <a:xfrm>
            <a:off x="9725028" y="1563472"/>
            <a:ext cx="2466972" cy="128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Activemos y desactivemos el  </a:t>
            </a:r>
            <a:r>
              <a:rPr lang="es-EC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Buzzer.</a:t>
            </a:r>
            <a:endParaRPr lang="es-EC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807C557-CF7A-4306-B182-DBC1C75B3081}"/>
              </a:ext>
            </a:extLst>
          </p:cNvPr>
          <p:cNvGrpSpPr/>
          <p:nvPr/>
        </p:nvGrpSpPr>
        <p:grpSpPr>
          <a:xfrm>
            <a:off x="2268506" y="430634"/>
            <a:ext cx="4891639" cy="6108219"/>
            <a:chOff x="5711747" y="564593"/>
            <a:chExt cx="5280648" cy="6443841"/>
          </a:xfrm>
        </p:grpSpPr>
        <p:pic>
          <p:nvPicPr>
            <p:cNvPr id="26" name="Picture 25" descr="A circuit board&#10;&#10;Description generated with high confidence">
              <a:extLst>
                <a:ext uri="{FF2B5EF4-FFF2-40B4-BE49-F238E27FC236}">
                  <a16:creationId xmlns:a16="http://schemas.microsoft.com/office/drawing/2014/main" id="{75B341A3-D4F4-4A9A-888C-779F9440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997" y="564593"/>
              <a:ext cx="4359398" cy="6443841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43BFAB-09EB-4878-8937-B996DA02CD76}"/>
                </a:ext>
              </a:extLst>
            </p:cNvPr>
            <p:cNvGrpSpPr/>
            <p:nvPr/>
          </p:nvGrpSpPr>
          <p:grpSpPr>
            <a:xfrm>
              <a:off x="5711747" y="2551638"/>
              <a:ext cx="3112904" cy="505586"/>
              <a:chOff x="4531733" y="2194511"/>
              <a:chExt cx="3584676" cy="59948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FFE581F-11D3-493A-85C4-EDDC87750105}"/>
                  </a:ext>
                </a:extLst>
              </p:cNvPr>
              <p:cNvGrpSpPr/>
              <p:nvPr/>
            </p:nvGrpSpPr>
            <p:grpSpPr>
              <a:xfrm>
                <a:off x="4971318" y="2194511"/>
                <a:ext cx="3145091" cy="426766"/>
                <a:chOff x="4964106" y="2194511"/>
                <a:chExt cx="3152304" cy="426766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F53D399-0D9A-46CA-B7CF-212BA3681E22}"/>
                    </a:ext>
                  </a:extLst>
                </p:cNvPr>
                <p:cNvSpPr/>
                <p:nvPr/>
              </p:nvSpPr>
              <p:spPr>
                <a:xfrm>
                  <a:off x="8037670" y="2194511"/>
                  <a:ext cx="78740" cy="76296"/>
                </a:xfrm>
                <a:prstGeom prst="ellips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78" name="Connector: Elbow 77">
                  <a:extLst>
                    <a:ext uri="{FF2B5EF4-FFF2-40B4-BE49-F238E27FC236}">
                      <a16:creationId xmlns:a16="http://schemas.microsoft.com/office/drawing/2014/main" id="{BD1824F1-D275-4075-969C-AB52597C935F}"/>
                    </a:ext>
                  </a:extLst>
                </p:cNvPr>
                <p:cNvCxnSpPr>
                  <a:cxnSpLocks/>
                  <a:stCxn id="77" idx="2"/>
                </p:cNvCxnSpPr>
                <p:nvPr/>
              </p:nvCxnSpPr>
              <p:spPr>
                <a:xfrm rot="10800000" flipV="1">
                  <a:off x="4964106" y="2232659"/>
                  <a:ext cx="3073565" cy="388618"/>
                </a:xfrm>
                <a:prstGeom prst="bentConnector3">
                  <a:avLst>
                    <a:gd name="adj1" fmla="val 7771"/>
                  </a:avLst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FB7ECC-0DD4-4973-A673-F5F6E376245F}"/>
                  </a:ext>
                </a:extLst>
              </p:cNvPr>
              <p:cNvSpPr/>
              <p:nvPr/>
            </p:nvSpPr>
            <p:spPr>
              <a:xfrm>
                <a:off x="4531733" y="2448557"/>
                <a:ext cx="345440" cy="345440"/>
              </a:xfrm>
              <a:prstGeom prst="ellipse">
                <a:avLst/>
              </a:prstGeom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9</a:t>
                </a: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E4C3ABC-91CC-450D-8776-C6672DFB31E1}"/>
              </a:ext>
            </a:extLst>
          </p:cNvPr>
          <p:cNvSpPr txBox="1"/>
          <p:nvPr/>
        </p:nvSpPr>
        <p:spPr>
          <a:xfrm>
            <a:off x="1034273" y="2424525"/>
            <a:ext cx="102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Buzzer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D44BA-3635-4B38-942A-1A0153E1A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786" y="2685857"/>
            <a:ext cx="2786708" cy="2455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E38A13-390F-490C-B9C0-991B9835A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3674" y="2793438"/>
            <a:ext cx="2786708" cy="2224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31ACE-2511-42BE-9F42-74FF6CE29FCD}"/>
              </a:ext>
            </a:extLst>
          </p:cNvPr>
          <p:cNvSpPr/>
          <p:nvPr/>
        </p:nvSpPr>
        <p:spPr>
          <a:xfrm>
            <a:off x="587904" y="1031697"/>
            <a:ext cx="8331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</a:t>
            </a:r>
            <a:r>
              <a:rPr lang="es-ES" sz="1400" dirty="0"/>
              <a:t> 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zumbador o mejor conocido como buzzer (en ingles) es un pequeño dispositivo capaz de convertir la energía eléctrica en sonido. </a:t>
            </a:r>
          </a:p>
        </p:txBody>
      </p:sp>
    </p:spTree>
    <p:extLst>
      <p:ext uri="{BB962C8B-B14F-4D97-AF65-F5344CB8AC3E}">
        <p14:creationId xmlns:p14="http://schemas.microsoft.com/office/powerpoint/2010/main" val="9845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9" grpId="0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630147" y="1109118"/>
            <a:ext cx="6070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crear sonidos o melodías  utilizaremos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bloques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A2F39-9C19-407A-9183-51B194E0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64" y="3040119"/>
            <a:ext cx="4076700" cy="259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BBBBE3-BB60-44CF-AD36-C5C4510530F7}"/>
              </a:ext>
            </a:extLst>
          </p:cNvPr>
          <p:cNvSpPr txBox="1"/>
          <p:nvPr/>
        </p:nvSpPr>
        <p:spPr>
          <a:xfrm>
            <a:off x="1790901" y="3349689"/>
            <a:ext cx="22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 err="1"/>
              <a:t>On</a:t>
            </a:r>
            <a:r>
              <a:rPr lang="es-ES" sz="2400" b="1" dirty="0"/>
              <a:t> / Off  </a:t>
            </a:r>
            <a:r>
              <a:rPr lang="es-ES" sz="2400" dirty="0"/>
              <a:t>Buzzer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8054E-2EA5-4AD7-8E17-54FBF371E6B0}"/>
              </a:ext>
            </a:extLst>
          </p:cNvPr>
          <p:cNvSpPr txBox="1"/>
          <p:nvPr/>
        </p:nvSpPr>
        <p:spPr>
          <a:xfrm>
            <a:off x="8710125" y="3893224"/>
            <a:ext cx="308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Reproducir</a:t>
            </a:r>
            <a:r>
              <a:rPr lang="es-ES" sz="2400" dirty="0"/>
              <a:t> tonos </a:t>
            </a:r>
          </a:p>
          <a:p>
            <a:pPr algn="ctr"/>
            <a:r>
              <a:rPr lang="es-ES" sz="2400" dirty="0"/>
              <a:t>(Do-Re-Mi-Fa-Sol-La-Si)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041764-524F-4479-96F6-062C33C436F0}"/>
              </a:ext>
            </a:extLst>
          </p:cNvPr>
          <p:cNvSpPr txBox="1"/>
          <p:nvPr/>
        </p:nvSpPr>
        <p:spPr>
          <a:xfrm>
            <a:off x="1240222" y="4709897"/>
            <a:ext cx="254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Escoge los tonos y </a:t>
            </a:r>
            <a:r>
              <a:rPr lang="es-ES" sz="2400" b="1" dirty="0"/>
              <a:t>reproduce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01C5A4-076F-4E6F-B7CC-1544AB12B14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057355" y="3580522"/>
            <a:ext cx="56129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6A300E-AEDE-4E12-9563-06F89C19DEC2}"/>
              </a:ext>
            </a:extLst>
          </p:cNvPr>
          <p:cNvCxnSpPr/>
          <p:nvPr/>
        </p:nvCxnSpPr>
        <p:spPr>
          <a:xfrm flipH="1">
            <a:off x="3786191" y="5061055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83679-2DE5-49F2-9467-1BC2E241789D}"/>
              </a:ext>
            </a:extLst>
          </p:cNvPr>
          <p:cNvCxnSpPr>
            <a:cxnSpLocks/>
          </p:cNvCxnSpPr>
          <p:nvPr/>
        </p:nvCxnSpPr>
        <p:spPr>
          <a:xfrm rot="10800000" flipH="1">
            <a:off x="7885440" y="4286506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12 -0.27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60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314323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el buzzer por 1 segundo y desactivarlo.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541F0-029D-4E81-9658-4E320BBC2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368" y="3079521"/>
            <a:ext cx="3749585" cy="2315256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62EFB6-C8BD-47E9-9A9F-C546DF1B3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24" y="3799551"/>
            <a:ext cx="26574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49363" y="979776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¿Conoces las notas musicales?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27" y="992606"/>
            <a:ext cx="1281663" cy="928449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0022C9-6FFB-4508-9286-166F25CB8E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5" b="23765"/>
          <a:stretch/>
        </p:blipFill>
        <p:spPr>
          <a:xfrm>
            <a:off x="3007228" y="3636579"/>
            <a:ext cx="7375124" cy="303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F02AB-DBCA-47AD-A975-93CB43A21B9C}"/>
              </a:ext>
            </a:extLst>
          </p:cNvPr>
          <p:cNvSpPr txBox="1"/>
          <p:nvPr/>
        </p:nvSpPr>
        <p:spPr>
          <a:xfrm>
            <a:off x="346843" y="2385864"/>
            <a:ext cx="936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 notas musicales son: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Do, Re, Mi, Fa, Sol, La, Si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3C908E-28F1-4B33-8B26-418FAD9194AE}"/>
              </a:ext>
            </a:extLst>
          </p:cNvPr>
          <p:cNvSpPr/>
          <p:nvPr/>
        </p:nvSpPr>
        <p:spPr>
          <a:xfrm rot="5400000">
            <a:off x="6212606" y="3197922"/>
            <a:ext cx="733440" cy="46215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290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27864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2882411" y="822121"/>
            <a:ext cx="7838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momento de crear tonos. Primero conozcamos sobre la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notación anglosajona 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D654CA-C69C-4C06-93E9-16D6BD0B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9" y="2465633"/>
            <a:ext cx="8116778" cy="373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8C202-5C93-490B-9CE0-45ED0C44C873}"/>
              </a:ext>
            </a:extLst>
          </p:cNvPr>
          <p:cNvSpPr txBox="1"/>
          <p:nvPr/>
        </p:nvSpPr>
        <p:spPr>
          <a:xfrm>
            <a:off x="8894688" y="2175598"/>
            <a:ext cx="3005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Existirán casos donde encontraras este tipo de notación en los tonos que quieres crear.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542A37-DDDE-4008-9DC7-9CEB3AB6C202}"/>
              </a:ext>
            </a:extLst>
          </p:cNvPr>
          <p:cNvCxnSpPr/>
          <p:nvPr/>
        </p:nvCxnSpPr>
        <p:spPr>
          <a:xfrm>
            <a:off x="8198069" y="5076497"/>
            <a:ext cx="110358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747BF2-81AD-476B-9B01-2AA7E5295BE8}"/>
              </a:ext>
            </a:extLst>
          </p:cNvPr>
          <p:cNvCxnSpPr>
            <a:cxnSpLocks/>
          </p:cNvCxnSpPr>
          <p:nvPr/>
        </p:nvCxnSpPr>
        <p:spPr>
          <a:xfrm flipH="1" flipV="1">
            <a:off x="8029903" y="5821395"/>
            <a:ext cx="1776249" cy="453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17351-BF21-4D4E-92A9-6898DD5843C1}"/>
              </a:ext>
            </a:extLst>
          </p:cNvPr>
          <p:cNvSpPr txBox="1"/>
          <p:nvPr/>
        </p:nvSpPr>
        <p:spPr>
          <a:xfrm>
            <a:off x="9331165" y="4845664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Notas musicales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35847-7E2D-40C6-848B-17190D482438}"/>
              </a:ext>
            </a:extLst>
          </p:cNvPr>
          <p:cNvSpPr txBox="1"/>
          <p:nvPr/>
        </p:nvSpPr>
        <p:spPr>
          <a:xfrm>
            <a:off x="9228795" y="6048034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Letras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958B161-FEE5-4DE7-B35B-169E9A5D3666}"/>
              </a:ext>
            </a:extLst>
          </p:cNvPr>
          <p:cNvSpPr/>
          <p:nvPr/>
        </p:nvSpPr>
        <p:spPr>
          <a:xfrm rot="5400000">
            <a:off x="10137940" y="5508200"/>
            <a:ext cx="641131" cy="33021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F6C54-065E-4C64-BF2F-230786D71FD9}"/>
              </a:ext>
            </a:extLst>
          </p:cNvPr>
          <p:cNvSpPr txBox="1"/>
          <p:nvPr/>
        </p:nvSpPr>
        <p:spPr>
          <a:xfrm>
            <a:off x="10623611" y="5417133"/>
            <a:ext cx="15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Representadas</a:t>
            </a:r>
          </a:p>
        </p:txBody>
      </p:sp>
    </p:spTree>
    <p:extLst>
      <p:ext uri="{BB962C8B-B14F-4D97-AF65-F5344CB8AC3E}">
        <p14:creationId xmlns:p14="http://schemas.microsoft.com/office/powerpoint/2010/main" val="28557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31 -0.31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5" grpId="0"/>
      <p:bldP spid="16" grpId="0"/>
      <p:bldP spid="9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226</Words>
  <Application>Microsoft Office PowerPoint</Application>
  <PresentationFormat>Widescreen</PresentationFormat>
  <Paragraphs>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Práctica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2018-12-14T22:41:13Z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